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Open San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OpenSansLight-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OpenSansLight-italic.fntdata"/><Relationship Id="rId21" Type="http://schemas.openxmlformats.org/officeDocument/2006/relationships/slide" Target="slides/slide16.xml"/><Relationship Id="rId43" Type="http://schemas.openxmlformats.org/officeDocument/2006/relationships/font" Target="fonts/OpenSans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d6e9528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d6e9528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0d6e9528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0d6e9528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0d6e9528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0d6e9528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0d6e9528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0d6e9528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0d6e9528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0d6e9528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0d6e9528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0d6e9528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0d6e9528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0d6e9528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0d6e9528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0d6e9528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0d6e9528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0d6e9528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0d6e9528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0d6e9528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d6e952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0d6e952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0d6e9528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0d6e9528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0d6e9528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0d6e9528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0d6e9528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0d6e9528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0d6e9528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0d6e9528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0d6e9528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0d6e9528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0d6e9528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d0d6e95281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0d6e9528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d0d6e95281_2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0d6e95281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d0d6e95281_2_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0d6e95281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d0d6e95281_2_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0d6e9528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0d6e9528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0d6e952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0d6e952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0d6e9528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0d6e9528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0d6e9528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0d6e9528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0d6e9528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0d6e9528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0d6e9528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0d6e9528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0d6e9528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0d6e9528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971550" y="632222"/>
            <a:ext cx="7200900" cy="982200"/>
          </a:xfrm>
          <a:prstGeom prst="rect">
            <a:avLst/>
          </a:prstGeom>
          <a:noFill/>
          <a:ln>
            <a:noFill/>
          </a:ln>
        </p:spPr>
        <p:txBody>
          <a:bodyPr anchorCtr="0" anchor="ctr"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1" type="body"/>
          </p:nvPr>
        </p:nvSpPr>
        <p:spPr>
          <a:xfrm>
            <a:off x="971550" y="1696641"/>
            <a:ext cx="7200900" cy="2732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chemeClr val="dk1"/>
              </a:buClr>
              <a:buSzPts val="1400"/>
              <a:buChar char="●"/>
              <a:defRPr/>
            </a:lvl1pPr>
            <a:lvl2pPr indent="-317500" lvl="1" marL="914400" rtl="0" algn="l">
              <a:lnSpc>
                <a:spcPct val="120000"/>
              </a:lnSpc>
              <a:spcBef>
                <a:spcPts val="1200"/>
              </a:spcBef>
              <a:spcAft>
                <a:spcPts val="0"/>
              </a:spcAft>
              <a:buClr>
                <a:schemeClr val="dk1"/>
              </a:buClr>
              <a:buSzPts val="1400"/>
              <a:buChar char="○"/>
              <a:defRPr/>
            </a:lvl2pPr>
            <a:lvl3pPr indent="-317500" lvl="2" marL="1371600" rtl="0" algn="l">
              <a:lnSpc>
                <a:spcPct val="120000"/>
              </a:lnSpc>
              <a:spcBef>
                <a:spcPts val="1200"/>
              </a:spcBef>
              <a:spcAft>
                <a:spcPts val="0"/>
              </a:spcAft>
              <a:buClr>
                <a:schemeClr val="dk1"/>
              </a:buClr>
              <a:buSzPts val="1400"/>
              <a:buChar char="■"/>
              <a:defRPr/>
            </a:lvl3pPr>
            <a:lvl4pPr indent="-317500" lvl="3" marL="1828800" rtl="0" algn="l">
              <a:lnSpc>
                <a:spcPct val="120000"/>
              </a:lnSpc>
              <a:spcBef>
                <a:spcPts val="1200"/>
              </a:spcBef>
              <a:spcAft>
                <a:spcPts val="0"/>
              </a:spcAft>
              <a:buClr>
                <a:schemeClr val="dk1"/>
              </a:buClr>
              <a:buSzPts val="1400"/>
              <a:buChar char="●"/>
              <a:defRPr/>
            </a:lvl4pPr>
            <a:lvl5pPr indent="-317500" lvl="4" marL="2286000" rtl="0" algn="l">
              <a:lnSpc>
                <a:spcPct val="12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5" name="Google Shape;85;p13"/>
          <p:cNvSpPr txBox="1"/>
          <p:nvPr>
            <p:ph idx="10" type="dt"/>
          </p:nvPr>
        </p:nvSpPr>
        <p:spPr>
          <a:xfrm>
            <a:off x="635795" y="4649391"/>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1" type="ftr"/>
          </p:nvPr>
        </p:nvSpPr>
        <p:spPr>
          <a:xfrm>
            <a:off x="5464969" y="4649391"/>
            <a:ext cx="25575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3"/>
          <p:cNvSpPr txBox="1"/>
          <p:nvPr>
            <p:ph idx="12" type="sldNum"/>
          </p:nvPr>
        </p:nvSpPr>
        <p:spPr>
          <a:xfrm>
            <a:off x="8046080" y="4649391"/>
            <a:ext cx="464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thebluediamondgallery.com/wooden-tile/r/research.html" TargetMode="External"/><Relationship Id="rId4" Type="http://schemas.openxmlformats.org/officeDocument/2006/relationships/hyperlink" Target="https://creativecommons.org/licenses/by-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76050"/>
            <a:ext cx="8016600" cy="16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eal Estate </a:t>
            </a:r>
            <a:endParaRPr/>
          </a:p>
          <a:p>
            <a:pPr indent="0" lvl="0" marL="0" rtl="0" algn="l">
              <a:spcBef>
                <a:spcPts val="0"/>
              </a:spcBef>
              <a:spcAft>
                <a:spcPts val="0"/>
              </a:spcAft>
              <a:buNone/>
            </a:pPr>
            <a:r>
              <a:rPr lang="en"/>
              <a:t>M</a:t>
            </a:r>
            <a:r>
              <a:rPr lang="en"/>
              <a:t>arket </a:t>
            </a:r>
            <a:endParaRPr/>
          </a:p>
          <a:p>
            <a:pPr indent="0" lvl="0" marL="0" rtl="0" algn="l">
              <a:spcBef>
                <a:spcPts val="0"/>
              </a:spcBef>
              <a:spcAft>
                <a:spcPts val="0"/>
              </a:spcAft>
              <a:buNone/>
            </a:pPr>
            <a:r>
              <a:rPr lang="en"/>
              <a:t>in King County</a:t>
            </a:r>
            <a:endParaRPr/>
          </a:p>
        </p:txBody>
      </p:sp>
      <p:sp>
        <p:nvSpPr>
          <p:cNvPr id="93" name="Google Shape;93;p14"/>
          <p:cNvSpPr txBox="1"/>
          <p:nvPr>
            <p:ph idx="1" type="subTitle"/>
          </p:nvPr>
        </p:nvSpPr>
        <p:spPr>
          <a:xfrm>
            <a:off x="813127" y="4174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Data-driven insights and predictive modelling</a:t>
            </a:r>
            <a:endParaRPr b="1"/>
          </a:p>
        </p:txBody>
      </p:sp>
      <p:pic>
        <p:nvPicPr>
          <p:cNvPr id="94" name="Google Shape;94;p14"/>
          <p:cNvPicPr preferRelativeResize="0"/>
          <p:nvPr/>
        </p:nvPicPr>
        <p:blipFill>
          <a:blip r:embed="rId3">
            <a:alphaModFix/>
          </a:blip>
          <a:stretch>
            <a:fillRect/>
          </a:stretch>
        </p:blipFill>
        <p:spPr>
          <a:xfrm>
            <a:off x="4572000" y="1469575"/>
            <a:ext cx="4174175" cy="2204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971550" y="314922"/>
            <a:ext cx="7200900" cy="982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066"/>
              <a:t>E</a:t>
            </a:r>
            <a:r>
              <a:rPr lang="en" sz="2066"/>
              <a:t>xplore the distributions of the variables with the strongest positive relationships with price</a:t>
            </a:r>
            <a:r>
              <a:rPr lang="en"/>
              <a:t>.</a:t>
            </a:r>
            <a:endParaRPr/>
          </a:p>
        </p:txBody>
      </p:sp>
      <p:pic>
        <p:nvPicPr>
          <p:cNvPr id="147" name="Google Shape;147;p23"/>
          <p:cNvPicPr preferRelativeResize="0"/>
          <p:nvPr/>
        </p:nvPicPr>
        <p:blipFill>
          <a:blip r:embed="rId3">
            <a:alphaModFix/>
          </a:blip>
          <a:stretch>
            <a:fillRect/>
          </a:stretch>
        </p:blipFill>
        <p:spPr>
          <a:xfrm>
            <a:off x="237125" y="1460000"/>
            <a:ext cx="8817449" cy="288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971550" y="632222"/>
            <a:ext cx="7200900" cy="982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histogram above infers that;</a:t>
            </a:r>
            <a:endParaRPr/>
          </a:p>
        </p:txBody>
      </p:sp>
      <p:sp>
        <p:nvSpPr>
          <p:cNvPr id="153" name="Google Shape;153;p24"/>
          <p:cNvSpPr txBox="1"/>
          <p:nvPr>
            <p:ph idx="1" type="body"/>
          </p:nvPr>
        </p:nvSpPr>
        <p:spPr>
          <a:xfrm>
            <a:off x="971550" y="1696641"/>
            <a:ext cx="7200900" cy="2732400"/>
          </a:xfrm>
          <a:prstGeom prst="rect">
            <a:avLst/>
          </a:prstGeom>
        </p:spPr>
        <p:txBody>
          <a:bodyPr anchorCtr="0" anchor="t" bIns="34275" lIns="68575" spcFirstLastPara="1" rIns="68575" wrap="square" tIns="34275">
            <a:normAutofit fontScale="92500"/>
          </a:bodyPr>
          <a:lstStyle/>
          <a:p>
            <a:pPr indent="0" lvl="0" marL="0" rtl="0" algn="l">
              <a:lnSpc>
                <a:spcPct val="115000"/>
              </a:lnSpc>
              <a:spcBef>
                <a:spcPts val="1200"/>
              </a:spcBef>
              <a:spcAft>
                <a:spcPts val="0"/>
              </a:spcAft>
              <a:buNone/>
            </a:pPr>
            <a:r>
              <a:rPr lang="en" sz="2800"/>
              <a:t> Our variables follows a normal distribution with skewness and kurtosis in all the distributions. </a:t>
            </a:r>
            <a:endParaRPr sz="2800"/>
          </a:p>
          <a:p>
            <a:pPr indent="0" lvl="0" marL="0" rtl="0" algn="l">
              <a:lnSpc>
                <a:spcPct val="115000"/>
              </a:lnSpc>
              <a:spcBef>
                <a:spcPts val="1200"/>
              </a:spcBef>
              <a:spcAft>
                <a:spcPts val="0"/>
              </a:spcAft>
              <a:buNone/>
            </a:pPr>
            <a:r>
              <a:rPr lang="en" sz="2800"/>
              <a:t>This will help inform further analysis and decision-making.</a:t>
            </a:r>
            <a:endParaRPr sz="2800"/>
          </a:p>
          <a:p>
            <a:pPr indent="0" lvl="0" marL="0" rtl="0" algn="l">
              <a:lnSpc>
                <a:spcPct val="115000"/>
              </a:lnSpc>
              <a:spcBef>
                <a:spcPts val="1200"/>
              </a:spcBef>
              <a:spcAft>
                <a:spcPts val="0"/>
              </a:spcAft>
              <a:buNone/>
            </a:pPr>
            <a:r>
              <a:t/>
            </a:r>
            <a:endParaRPr/>
          </a:p>
          <a:p>
            <a:pPr indent="0" lvl="0" marL="0" rtl="0" algn="l">
              <a:spcBef>
                <a:spcPts val="8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971550" y="632222"/>
            <a:ext cx="7200900" cy="982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 the graph below;</a:t>
            </a:r>
            <a:endParaRPr/>
          </a:p>
        </p:txBody>
      </p:sp>
      <p:sp>
        <p:nvSpPr>
          <p:cNvPr id="159" name="Google Shape;159;p25"/>
          <p:cNvSpPr txBox="1"/>
          <p:nvPr>
            <p:ph idx="1" type="body"/>
          </p:nvPr>
        </p:nvSpPr>
        <p:spPr>
          <a:xfrm>
            <a:off x="971550" y="1696641"/>
            <a:ext cx="7200900" cy="27324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1200"/>
              </a:spcAft>
              <a:buNone/>
            </a:pPr>
            <a:r>
              <a:rPr lang="en" sz="2600">
                <a:solidFill>
                  <a:schemeClr val="dk2"/>
                </a:solidFill>
              </a:rPr>
              <a:t>We analyzed the variation of average house prices as per the overall condition of a house, whether a house is located on a waterfront or not, the quality of views from the house and the number of floors/ levels in a house.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0" y="424175"/>
            <a:ext cx="9144003" cy="397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0" y="424175"/>
            <a:ext cx="9144003" cy="410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487625" y="0"/>
            <a:ext cx="8283000" cy="877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A</a:t>
            </a:r>
            <a:r>
              <a:rPr lang="en" sz="1222">
                <a:latin typeface="Times New Roman"/>
                <a:ea typeface="Times New Roman"/>
                <a:cs typeface="Times New Roman"/>
                <a:sym typeface="Times New Roman"/>
              </a:rPr>
              <a:t>ssess the change in house price values as per the grade, condition and waterfront location of a house with and without outliers using box plots as shown below.</a:t>
            </a:r>
            <a:endParaRPr sz="1222">
              <a:latin typeface="Times New Roman"/>
              <a:ea typeface="Times New Roman"/>
              <a:cs typeface="Times New Roman"/>
              <a:sym typeface="Times New Roman"/>
            </a:endParaRPr>
          </a:p>
        </p:txBody>
      </p:sp>
      <p:sp>
        <p:nvSpPr>
          <p:cNvPr id="175" name="Google Shape;175;p28"/>
          <p:cNvSpPr txBox="1"/>
          <p:nvPr>
            <p:ph idx="1" type="body"/>
          </p:nvPr>
        </p:nvSpPr>
        <p:spPr>
          <a:xfrm>
            <a:off x="587825" y="1196925"/>
            <a:ext cx="8082600" cy="32322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76" name="Google Shape;176;p28"/>
          <p:cNvPicPr preferRelativeResize="0"/>
          <p:nvPr/>
        </p:nvPicPr>
        <p:blipFill>
          <a:blip r:embed="rId3">
            <a:alphaModFix/>
          </a:blip>
          <a:stretch>
            <a:fillRect/>
          </a:stretch>
        </p:blipFill>
        <p:spPr>
          <a:xfrm>
            <a:off x="146000" y="909300"/>
            <a:ext cx="8851999" cy="4234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idx="1" type="body"/>
          </p:nvPr>
        </p:nvSpPr>
        <p:spPr>
          <a:xfrm>
            <a:off x="447000" y="419450"/>
            <a:ext cx="8251200" cy="44547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2" name="Google Shape;182;p29"/>
          <p:cNvPicPr preferRelativeResize="0"/>
          <p:nvPr/>
        </p:nvPicPr>
        <p:blipFill>
          <a:blip r:embed="rId3">
            <a:alphaModFix/>
          </a:blip>
          <a:stretch>
            <a:fillRect/>
          </a:stretch>
        </p:blipFill>
        <p:spPr>
          <a:xfrm>
            <a:off x="0" y="180826"/>
            <a:ext cx="9144003" cy="4781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0"/>
          <p:cNvPicPr preferRelativeResize="0"/>
          <p:nvPr/>
        </p:nvPicPr>
        <p:blipFill>
          <a:blip r:embed="rId3">
            <a:alphaModFix/>
          </a:blip>
          <a:stretch>
            <a:fillRect/>
          </a:stretch>
        </p:blipFill>
        <p:spPr>
          <a:xfrm>
            <a:off x="0" y="266346"/>
            <a:ext cx="9144003" cy="47550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661300" y="127075"/>
            <a:ext cx="7807200" cy="982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1720"/>
              <a:t>Scatterplots to visualise and better explore the relationships between multiple variables listed below. This allowed us to infer which variables showed linear relationships with one another</a:t>
            </a:r>
            <a:endParaRPr sz="1720"/>
          </a:p>
        </p:txBody>
      </p:sp>
      <p:pic>
        <p:nvPicPr>
          <p:cNvPr id="193" name="Google Shape;193;p31"/>
          <p:cNvPicPr preferRelativeResize="0"/>
          <p:nvPr/>
        </p:nvPicPr>
        <p:blipFill>
          <a:blip r:embed="rId3">
            <a:alphaModFix/>
          </a:blip>
          <a:stretch>
            <a:fillRect/>
          </a:stretch>
        </p:blipFill>
        <p:spPr>
          <a:xfrm>
            <a:off x="156150" y="1109275"/>
            <a:ext cx="8863350" cy="381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304800" y="327600"/>
            <a:ext cx="8622848" cy="4515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subTitle"/>
          </p:nvPr>
        </p:nvSpPr>
        <p:spPr>
          <a:xfrm>
            <a:off x="971550" y="1442849"/>
            <a:ext cx="6714600" cy="298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-P</a:t>
            </a:r>
            <a:r>
              <a:rPr lang="en"/>
              <a:t>rimary goal is to create a platform that delivers accurate estimates of house prices which are crucial for both buyers and sellers in King county. </a:t>
            </a:r>
            <a:endParaRPr/>
          </a:p>
          <a:p>
            <a:pPr indent="-330200" lvl="0" marL="457200" rtl="0" algn="l">
              <a:spcBef>
                <a:spcPts val="0"/>
              </a:spcBef>
              <a:spcAft>
                <a:spcPts val="0"/>
              </a:spcAft>
              <a:buSzPts val="1600"/>
              <a:buChar char="●"/>
            </a:pPr>
            <a:r>
              <a:rPr lang="en"/>
              <a:t>-To achieve this objective we need to develop a model that can identify the key factors influencing house prices. </a:t>
            </a:r>
            <a:endParaRPr/>
          </a:p>
          <a:p>
            <a:pPr indent="-330200" lvl="0" marL="457200" rtl="0" algn="l">
              <a:spcBef>
                <a:spcPts val="0"/>
              </a:spcBef>
              <a:spcAft>
                <a:spcPts val="0"/>
              </a:spcAft>
              <a:buSzPts val="1600"/>
              <a:buChar char="●"/>
            </a:pPr>
            <a:r>
              <a:rPr lang="en"/>
              <a:t>-To effectively train this model the client requires precise and representative data related to the real estate market in king county, including historical sales, current listings, property size, and other relevant features. </a:t>
            </a:r>
            <a:endParaRPr/>
          </a:p>
          <a:p>
            <a:pPr indent="-330200" lvl="0" marL="457200" rtl="0" algn="l">
              <a:spcBef>
                <a:spcPts val="0"/>
              </a:spcBef>
              <a:spcAft>
                <a:spcPts val="0"/>
              </a:spcAft>
              <a:buSzPts val="1600"/>
              <a:buChar char="●"/>
            </a:pPr>
            <a:r>
              <a:rPr lang="en"/>
              <a:t>-. The expectation is that, once completed, the model can be used by them as a tool in selecting properties for investment in King County.</a:t>
            </a:r>
            <a:endParaRPr/>
          </a:p>
        </p:txBody>
      </p:sp>
      <p:sp>
        <p:nvSpPr>
          <p:cNvPr id="100" name="Google Shape;100;p15"/>
          <p:cNvSpPr txBox="1"/>
          <p:nvPr>
            <p:ph type="ctrTitle"/>
          </p:nvPr>
        </p:nvSpPr>
        <p:spPr>
          <a:xfrm>
            <a:off x="971550" y="413775"/>
            <a:ext cx="6714600" cy="76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Understanding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77600" y="157675"/>
            <a:ext cx="8327700" cy="629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SzPct val="49009"/>
              <a:buNone/>
            </a:pPr>
            <a:r>
              <a:rPr lang="en" sz="2020"/>
              <a:t>G</a:t>
            </a:r>
            <a:r>
              <a:rPr lang="en" sz="2020"/>
              <a:t>eneral overview on the variables that have a strong correlation with the price</a:t>
            </a:r>
            <a:endParaRPr sz="2020"/>
          </a:p>
        </p:txBody>
      </p:sp>
      <p:pic>
        <p:nvPicPr>
          <p:cNvPr id="204" name="Google Shape;204;p33"/>
          <p:cNvPicPr preferRelativeResize="0"/>
          <p:nvPr/>
        </p:nvPicPr>
        <p:blipFill>
          <a:blip r:embed="rId3">
            <a:alphaModFix/>
          </a:blip>
          <a:stretch>
            <a:fillRect/>
          </a:stretch>
        </p:blipFill>
        <p:spPr>
          <a:xfrm>
            <a:off x="477600" y="786775"/>
            <a:ext cx="7606675" cy="435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idx="1" type="body"/>
          </p:nvPr>
        </p:nvSpPr>
        <p:spPr>
          <a:xfrm>
            <a:off x="971550" y="587829"/>
            <a:ext cx="7200900" cy="3841200"/>
          </a:xfrm>
          <a:prstGeom prst="rect">
            <a:avLst/>
          </a:prstGeom>
        </p:spPr>
        <p:txBody>
          <a:bodyPr anchorCtr="0" anchor="t" bIns="34275" lIns="68575" spcFirstLastPara="1" rIns="68575" wrap="square" tIns="34275">
            <a:noAutofit/>
          </a:bodyPr>
          <a:lstStyle/>
          <a:p>
            <a:pPr indent="-355600" lvl="0" marL="457200" rtl="0" algn="l">
              <a:lnSpc>
                <a:spcPct val="115000"/>
              </a:lnSpc>
              <a:spcBef>
                <a:spcPts val="800"/>
              </a:spcBef>
              <a:spcAft>
                <a:spcPts val="0"/>
              </a:spcAft>
              <a:buSzPts val="2000"/>
              <a:buChar char="●"/>
            </a:pPr>
            <a:r>
              <a:rPr lang="en" sz="2000"/>
              <a:t>B</a:t>
            </a:r>
            <a:r>
              <a:rPr lang="en" sz="2000"/>
              <a:t>ased on the analysis we did above (under visualizaton section), we found that the square footage of living space (sqft_living) shows the strongest positive correlation with the price, marked at 0.7. </a:t>
            </a:r>
            <a:endParaRPr sz="2000"/>
          </a:p>
          <a:p>
            <a:pPr indent="-355600" lvl="0" marL="457200" rtl="0" algn="l">
              <a:lnSpc>
                <a:spcPct val="115000"/>
              </a:lnSpc>
              <a:spcBef>
                <a:spcPts val="0"/>
              </a:spcBef>
              <a:spcAft>
                <a:spcPts val="0"/>
              </a:spcAft>
              <a:buSzPts val="2000"/>
              <a:buChar char="●"/>
            </a:pPr>
            <a:r>
              <a:rPr lang="en" sz="2000"/>
              <a:t>This indicates that the size of the living area significantly impacts the price. </a:t>
            </a:r>
            <a:endParaRPr sz="2000"/>
          </a:p>
          <a:p>
            <a:pPr indent="-355600" lvl="0" marL="457200" rtl="0" algn="l">
              <a:lnSpc>
                <a:spcPct val="115000"/>
              </a:lnSpc>
              <a:spcBef>
                <a:spcPts val="0"/>
              </a:spcBef>
              <a:spcAft>
                <a:spcPts val="0"/>
              </a:spcAft>
              <a:buSzPts val="2000"/>
              <a:buChar char="●"/>
            </a:pPr>
            <a:r>
              <a:rPr lang="en" sz="2000"/>
              <a:t>On the other hand, the year the house was built (yr built) has a weaker positive correlation with price, at 0.5, suggesting that the house's age has a less pronounced effect on its price.</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5"/>
          <p:cNvPicPr preferRelativeResize="0"/>
          <p:nvPr/>
        </p:nvPicPr>
        <p:blipFill>
          <a:blip r:embed="rId3">
            <a:alphaModFix/>
          </a:blip>
          <a:stretch>
            <a:fillRect/>
          </a:stretch>
        </p:blipFill>
        <p:spPr>
          <a:xfrm>
            <a:off x="462300" y="143900"/>
            <a:ext cx="7867749" cy="4999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971550" y="632222"/>
            <a:ext cx="7200900" cy="982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Mean Distribution Error</a:t>
            </a:r>
            <a:endParaRPr/>
          </a:p>
        </p:txBody>
      </p:sp>
      <p:sp>
        <p:nvSpPr>
          <p:cNvPr id="220" name="Google Shape;220;p36"/>
          <p:cNvSpPr txBox="1"/>
          <p:nvPr>
            <p:ph idx="1" type="body"/>
          </p:nvPr>
        </p:nvSpPr>
        <p:spPr>
          <a:xfrm>
            <a:off x="971550" y="1696641"/>
            <a:ext cx="7200900" cy="2732400"/>
          </a:xfrm>
          <a:prstGeom prst="rect">
            <a:avLst/>
          </a:prstGeom>
        </p:spPr>
        <p:txBody>
          <a:bodyPr anchorCtr="0" anchor="t" bIns="34275" lIns="68575" spcFirstLastPara="1" rIns="68575" wrap="square" tIns="34275">
            <a:normAutofit fontScale="85000"/>
          </a:bodyPr>
          <a:lstStyle/>
          <a:p>
            <a:pPr indent="-331152" lvl="0" marL="457200" rtl="0" algn="l">
              <a:lnSpc>
                <a:spcPct val="150000"/>
              </a:lnSpc>
              <a:spcBef>
                <a:spcPts val="800"/>
              </a:spcBef>
              <a:spcAft>
                <a:spcPts val="0"/>
              </a:spcAft>
              <a:buSzPct val="100000"/>
              <a:buChar char="●"/>
            </a:pPr>
            <a:r>
              <a:rPr lang="en" sz="1900"/>
              <a:t>Value= </a:t>
            </a:r>
            <a:r>
              <a:rPr lang="en" sz="1900"/>
              <a:t>173824.8874961748</a:t>
            </a:r>
            <a:endParaRPr sz="1900"/>
          </a:p>
          <a:p>
            <a:pPr indent="-331152" lvl="0" marL="457200" rtl="0" algn="l">
              <a:lnSpc>
                <a:spcPct val="150000"/>
              </a:lnSpc>
              <a:spcBef>
                <a:spcPts val="0"/>
              </a:spcBef>
              <a:spcAft>
                <a:spcPts val="0"/>
              </a:spcAft>
              <a:buSzPct val="100000"/>
              <a:buChar char="●"/>
            </a:pPr>
            <a:r>
              <a:rPr lang="en" sz="1900"/>
              <a:t>The model has an R-squared value of 0.49, which means it explains 49% of the variation in price and is statistically significant. The model's predictions deviate by 173,824 dollars. </a:t>
            </a:r>
            <a:endParaRPr sz="1900"/>
          </a:p>
          <a:p>
            <a:pPr indent="-331152" lvl="0" marL="457200" rtl="0" algn="l">
              <a:lnSpc>
                <a:spcPct val="150000"/>
              </a:lnSpc>
              <a:spcBef>
                <a:spcPts val="0"/>
              </a:spcBef>
              <a:spcAft>
                <a:spcPts val="0"/>
              </a:spcAft>
              <a:buSzPct val="100000"/>
              <a:buChar char="●"/>
            </a:pPr>
            <a:r>
              <a:rPr lang="en" sz="1900"/>
              <a:t>The intercept and coefficient for sqft_living are approximately -$43,990 and 281, respectively, both of which are statistically significant.</a:t>
            </a:r>
            <a:endParaRPr sz="1900"/>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971550" y="-1"/>
            <a:ext cx="7200900" cy="771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Plot actual results and predicted</a:t>
            </a:r>
            <a:endParaRPr/>
          </a:p>
        </p:txBody>
      </p:sp>
      <p:sp>
        <p:nvSpPr>
          <p:cNvPr id="226" name="Google Shape;226;p37"/>
          <p:cNvSpPr txBox="1"/>
          <p:nvPr>
            <p:ph idx="1" type="body"/>
          </p:nvPr>
        </p:nvSpPr>
        <p:spPr>
          <a:xfrm>
            <a:off x="971550" y="1696641"/>
            <a:ext cx="7200900" cy="2732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27" name="Google Shape;227;p37"/>
          <p:cNvPicPr preferRelativeResize="0"/>
          <p:nvPr/>
        </p:nvPicPr>
        <p:blipFill>
          <a:blip r:embed="rId3">
            <a:alphaModFix/>
          </a:blip>
          <a:stretch>
            <a:fillRect/>
          </a:stretch>
        </p:blipFill>
        <p:spPr>
          <a:xfrm>
            <a:off x="459400" y="771600"/>
            <a:ext cx="8225200" cy="448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971550" y="146986"/>
            <a:ext cx="7200900" cy="982265"/>
          </a:xfrm>
          <a:prstGeom prst="rect">
            <a:avLst/>
          </a:prstGeom>
          <a:noFill/>
          <a:ln>
            <a:noFill/>
          </a:ln>
        </p:spPr>
        <p:txBody>
          <a:bodyPr anchorCtr="0" anchor="ctr" bIns="34275" lIns="68575" spcFirstLastPara="1" rIns="68575" wrap="square" tIns="34275">
            <a:normAutofit/>
          </a:bodyPr>
          <a:lstStyle/>
          <a:p>
            <a:pPr indent="0" lvl="0" marL="0" rtl="0" algn="l">
              <a:lnSpc>
                <a:spcPct val="120000"/>
              </a:lnSpc>
              <a:spcBef>
                <a:spcPts val="0"/>
              </a:spcBef>
              <a:spcAft>
                <a:spcPts val="0"/>
              </a:spcAft>
              <a:buClr>
                <a:schemeClr val="dk1"/>
              </a:buClr>
              <a:buSzPts val="2100"/>
              <a:buFont typeface="Sorts Mill Goudy"/>
              <a:buNone/>
            </a:pPr>
            <a:r>
              <a:rPr lang="en"/>
              <a:t>KEY TAKEAWAYS</a:t>
            </a:r>
            <a:endParaRPr/>
          </a:p>
        </p:txBody>
      </p:sp>
      <p:sp>
        <p:nvSpPr>
          <p:cNvPr id="233" name="Google Shape;233;p38"/>
          <p:cNvSpPr txBox="1"/>
          <p:nvPr>
            <p:ph idx="1" type="body"/>
          </p:nvPr>
        </p:nvSpPr>
        <p:spPr>
          <a:xfrm>
            <a:off x="385400" y="962975"/>
            <a:ext cx="8373900" cy="4080300"/>
          </a:xfrm>
          <a:prstGeom prst="rect">
            <a:avLst/>
          </a:prstGeom>
          <a:noFill/>
          <a:ln>
            <a:noFill/>
          </a:ln>
        </p:spPr>
        <p:txBody>
          <a:bodyPr anchorCtr="0" anchor="t" bIns="34275" lIns="68575" spcFirstLastPara="1" rIns="68575" wrap="square" tIns="34275">
            <a:normAutofit lnSpcReduction="10000"/>
          </a:bodyPr>
          <a:lstStyle/>
          <a:p>
            <a:pPr indent="-190500" lvl="0" marL="177800" rtl="0" algn="l">
              <a:lnSpc>
                <a:spcPct val="120000"/>
              </a:lnSpc>
              <a:spcBef>
                <a:spcPts val="0"/>
              </a:spcBef>
              <a:spcAft>
                <a:spcPts val="0"/>
              </a:spcAft>
              <a:buClr>
                <a:schemeClr val="dk1"/>
              </a:buClr>
              <a:buSzPts val="1400"/>
              <a:buChar char="●"/>
            </a:pPr>
            <a:r>
              <a:rPr b="1" lang="en"/>
              <a:t>Positive Influencers on Price:</a:t>
            </a:r>
            <a:endParaRPr/>
          </a:p>
          <a:p>
            <a:pPr indent="-177800" lvl="1" marL="355600" rtl="0" algn="l">
              <a:lnSpc>
                <a:spcPct val="120000"/>
              </a:lnSpc>
              <a:spcBef>
                <a:spcPts val="400"/>
              </a:spcBef>
              <a:spcAft>
                <a:spcPts val="0"/>
              </a:spcAft>
              <a:buClr>
                <a:schemeClr val="dk1"/>
              </a:buClr>
              <a:buSzPts val="1200"/>
              <a:buChar char="○"/>
            </a:pPr>
            <a:r>
              <a:rPr lang="en"/>
              <a:t>The presence of additional bathrooms, increased square footage, higher floors, waterfront access, captivating views, and elevated grade scores positively impact house prices.</a:t>
            </a:r>
            <a:endParaRPr/>
          </a:p>
          <a:p>
            <a:pPr indent="-177800" lvl="1" marL="355600" rtl="0" algn="l">
              <a:lnSpc>
                <a:spcPct val="120000"/>
              </a:lnSpc>
              <a:spcBef>
                <a:spcPts val="400"/>
              </a:spcBef>
              <a:spcAft>
                <a:spcPts val="0"/>
              </a:spcAft>
              <a:buClr>
                <a:schemeClr val="dk1"/>
              </a:buClr>
              <a:buSzPts val="1200"/>
              <a:buChar char="○"/>
            </a:pPr>
            <a:r>
              <a:rPr lang="en"/>
              <a:t>Notably, the inclusion of cities like Medina and Mercer Island in the analysis reveals their positive association with higher property values.</a:t>
            </a:r>
            <a:endParaRPr/>
          </a:p>
          <a:p>
            <a:pPr indent="-190500" lvl="0" marL="177800" rtl="0" algn="l">
              <a:lnSpc>
                <a:spcPct val="120000"/>
              </a:lnSpc>
              <a:spcBef>
                <a:spcPts val="800"/>
              </a:spcBef>
              <a:spcAft>
                <a:spcPts val="0"/>
              </a:spcAft>
              <a:buClr>
                <a:schemeClr val="dk1"/>
              </a:buClr>
              <a:buSzPts val="1400"/>
              <a:buChar char="●"/>
            </a:pPr>
            <a:r>
              <a:rPr b="1" lang="en"/>
              <a:t>Negative Influencers on Price:</a:t>
            </a:r>
            <a:endParaRPr/>
          </a:p>
          <a:p>
            <a:pPr indent="-177800" lvl="1" marL="355600" rtl="0" algn="l">
              <a:lnSpc>
                <a:spcPct val="120000"/>
              </a:lnSpc>
              <a:spcBef>
                <a:spcPts val="400"/>
              </a:spcBef>
              <a:spcAft>
                <a:spcPts val="0"/>
              </a:spcAft>
              <a:buClr>
                <a:schemeClr val="dk1"/>
              </a:buClr>
              <a:buSzPts val="1200"/>
              <a:buChar char="○"/>
            </a:pPr>
            <a:r>
              <a:rPr lang="en"/>
              <a:t>The number of bedrooms, certain city affiliations (e.g., Auburn, Federal Way, Kent), in reference to Bellevue, and specific features (e.g., Fall Season, City) exhibit a negative correlation with house prices.</a:t>
            </a:r>
            <a:endParaRPr/>
          </a:p>
          <a:p>
            <a:pPr indent="-177800" lvl="1" marL="355600" rtl="0" algn="l">
              <a:lnSpc>
                <a:spcPct val="120000"/>
              </a:lnSpc>
              <a:spcBef>
                <a:spcPts val="400"/>
              </a:spcBef>
              <a:spcAft>
                <a:spcPts val="0"/>
              </a:spcAft>
              <a:buClr>
                <a:schemeClr val="dk1"/>
              </a:buClr>
              <a:buSzPts val="1200"/>
              <a:buChar char="○"/>
            </a:pPr>
            <a:r>
              <a:rPr lang="en"/>
              <a:t>Premiere Property Group should be cognizant of these factors when devising pricing strategies.</a:t>
            </a:r>
            <a:endParaRPr/>
          </a:p>
          <a:p>
            <a:pPr indent="-190500" lvl="0" marL="177800" rtl="0" algn="l">
              <a:lnSpc>
                <a:spcPct val="120000"/>
              </a:lnSpc>
              <a:spcBef>
                <a:spcPts val="800"/>
              </a:spcBef>
              <a:spcAft>
                <a:spcPts val="0"/>
              </a:spcAft>
              <a:buClr>
                <a:schemeClr val="dk1"/>
              </a:buClr>
              <a:buSzPts val="1400"/>
              <a:buChar char="●"/>
            </a:pPr>
            <a:r>
              <a:rPr b="1" lang="en"/>
              <a:t>Seasonal and Unique Factors:</a:t>
            </a:r>
            <a:endParaRPr/>
          </a:p>
          <a:p>
            <a:pPr indent="-177800" lvl="1" marL="355600" rtl="0" algn="l">
              <a:lnSpc>
                <a:spcPct val="120000"/>
              </a:lnSpc>
              <a:spcBef>
                <a:spcPts val="400"/>
              </a:spcBef>
              <a:spcAft>
                <a:spcPts val="0"/>
              </a:spcAft>
              <a:buClr>
                <a:schemeClr val="dk1"/>
              </a:buClr>
              <a:buSzPts val="1200"/>
              <a:buChar char="○"/>
            </a:pPr>
            <a:r>
              <a:rPr lang="en"/>
              <a:t>While some seasonal variables do not significantly impact prices, it's crucial to note that the age of the house and the presence of a basement can influence pricing dynamics.</a:t>
            </a:r>
            <a:endParaRPr/>
          </a:p>
          <a:p>
            <a:pPr indent="-190500" lvl="0" marL="177800" rtl="0" algn="l">
              <a:lnSpc>
                <a:spcPct val="120000"/>
              </a:lnSpc>
              <a:spcBef>
                <a:spcPts val="800"/>
              </a:spcBef>
              <a:spcAft>
                <a:spcPts val="0"/>
              </a:spcAft>
              <a:buClr>
                <a:schemeClr val="dk1"/>
              </a:buClr>
              <a:buSzPts val="1400"/>
              <a:buChar char="●"/>
            </a:pPr>
            <a:r>
              <a:rPr b="1" lang="en"/>
              <a:t>City-Specific Considerations:</a:t>
            </a:r>
            <a:endParaRPr/>
          </a:p>
          <a:p>
            <a:pPr indent="-177800" lvl="1" marL="355600" rtl="0" algn="l">
              <a:lnSpc>
                <a:spcPct val="120000"/>
              </a:lnSpc>
              <a:spcBef>
                <a:spcPts val="400"/>
              </a:spcBef>
              <a:spcAft>
                <a:spcPts val="0"/>
              </a:spcAft>
              <a:buClr>
                <a:schemeClr val="dk1"/>
              </a:buClr>
              <a:buSzPts val="1200"/>
              <a:buChar char="○"/>
            </a:pPr>
            <a:r>
              <a:rPr lang="en"/>
              <a:t>Each city has a unique influence on house prices, emphasizing the need for tailored strategies for different locations</a:t>
            </a:r>
            <a:endParaRPr/>
          </a:p>
          <a:p>
            <a:pPr indent="-101600" lvl="0" marL="177800" rtl="0" algn="l">
              <a:lnSpc>
                <a:spcPct val="120000"/>
              </a:lnSpc>
              <a:spcBef>
                <a:spcPts val="800"/>
              </a:spcBef>
              <a:spcAft>
                <a:spcPts val="1200"/>
              </a:spcAft>
              <a:buClr>
                <a:schemeClr val="dk1"/>
              </a:buClr>
              <a:buSzPts val="1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9"/>
          <p:cNvPicPr preferRelativeResize="0"/>
          <p:nvPr/>
        </p:nvPicPr>
        <p:blipFill rotWithShape="1">
          <a:blip r:embed="rId3">
            <a:alphaModFix/>
          </a:blip>
          <a:srcRect b="17437" l="0" r="0" t="0"/>
          <a:stretch/>
        </p:blipFill>
        <p:spPr>
          <a:xfrm>
            <a:off x="0" y="0"/>
            <a:ext cx="9144001" cy="4246450"/>
          </a:xfrm>
          <a:prstGeom prst="rect">
            <a:avLst/>
          </a:prstGeom>
          <a:noFill/>
          <a:ln>
            <a:noFill/>
          </a:ln>
        </p:spPr>
      </p:pic>
      <p:sp>
        <p:nvSpPr>
          <p:cNvPr id="239" name="Google Shape;239;p39"/>
          <p:cNvSpPr txBox="1"/>
          <p:nvPr/>
        </p:nvSpPr>
        <p:spPr>
          <a:xfrm>
            <a:off x="0" y="4193675"/>
            <a:ext cx="825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So as a first recommendation, we would advise focusing on homes on/around the</a:t>
            </a:r>
            <a:endParaRPr b="1" sz="1300"/>
          </a:p>
          <a:p>
            <a:pPr indent="0" lvl="0" marL="0" rtl="0" algn="l">
              <a:spcBef>
                <a:spcPts val="0"/>
              </a:spcBef>
              <a:spcAft>
                <a:spcPts val="0"/>
              </a:spcAft>
              <a:buNone/>
            </a:pPr>
            <a:r>
              <a:rPr b="1" lang="en" sz="1300"/>
              <a:t>waterfront and in particular those two neighbourhoods.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783768" y="145850"/>
            <a:ext cx="7648800" cy="7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20000"/>
              </a:lnSpc>
              <a:spcBef>
                <a:spcPts val="0"/>
              </a:spcBef>
              <a:spcAft>
                <a:spcPts val="0"/>
              </a:spcAft>
              <a:buClr>
                <a:schemeClr val="dk1"/>
              </a:buClr>
              <a:buSzPct val="75000"/>
              <a:buFont typeface="Sorts Mill Goudy"/>
              <a:buNone/>
            </a:pPr>
            <a:r>
              <a:rPr b="1" lang="en"/>
              <a:t>OPPORTUNITIES FOR FURTHER ANALYSIS</a:t>
            </a:r>
            <a:endParaRPr/>
          </a:p>
          <a:p>
            <a:pPr indent="0" lvl="0" marL="0" rtl="0" algn="l">
              <a:lnSpc>
                <a:spcPct val="120000"/>
              </a:lnSpc>
              <a:spcBef>
                <a:spcPts val="0"/>
              </a:spcBef>
              <a:spcAft>
                <a:spcPts val="0"/>
              </a:spcAft>
              <a:buClr>
                <a:schemeClr val="dk1"/>
              </a:buClr>
              <a:buSzPct val="75000"/>
              <a:buFont typeface="Sorts Mill Goudy"/>
              <a:buNone/>
            </a:pPr>
            <a:r>
              <a:t/>
            </a:r>
            <a:endParaRPr/>
          </a:p>
        </p:txBody>
      </p:sp>
      <p:sp>
        <p:nvSpPr>
          <p:cNvPr id="245" name="Google Shape;245;p40"/>
          <p:cNvSpPr txBox="1"/>
          <p:nvPr>
            <p:ph idx="1" type="body"/>
          </p:nvPr>
        </p:nvSpPr>
        <p:spPr>
          <a:xfrm>
            <a:off x="860292" y="714375"/>
            <a:ext cx="7572600" cy="3714900"/>
          </a:xfrm>
          <a:prstGeom prst="rect">
            <a:avLst/>
          </a:prstGeom>
          <a:noFill/>
          <a:ln>
            <a:noFill/>
          </a:ln>
        </p:spPr>
        <p:txBody>
          <a:bodyPr anchorCtr="0" anchor="ctr" bIns="34275" lIns="68575" spcFirstLastPara="1" rIns="68575" wrap="square" tIns="34275">
            <a:normAutofit/>
          </a:bodyPr>
          <a:lstStyle/>
          <a:p>
            <a:pPr indent="-171450" lvl="0" marL="177800" rtl="0" algn="l">
              <a:lnSpc>
                <a:spcPct val="110000"/>
              </a:lnSpc>
              <a:spcBef>
                <a:spcPts val="0"/>
              </a:spcBef>
              <a:spcAft>
                <a:spcPts val="0"/>
              </a:spcAft>
              <a:buClr>
                <a:schemeClr val="dk1"/>
              </a:buClr>
              <a:buSzPts val="1100"/>
              <a:buChar char="●"/>
            </a:pPr>
            <a:r>
              <a:rPr b="1" lang="en" sz="1100"/>
              <a:t>Micro-Location Trends</a:t>
            </a:r>
            <a:endParaRPr/>
          </a:p>
          <a:p>
            <a:pPr indent="-171450" lvl="0" marL="177800" rtl="0" algn="l">
              <a:lnSpc>
                <a:spcPct val="110000"/>
              </a:lnSpc>
              <a:spcBef>
                <a:spcPts val="800"/>
              </a:spcBef>
              <a:spcAft>
                <a:spcPts val="0"/>
              </a:spcAft>
              <a:buClr>
                <a:schemeClr val="dk1"/>
              </a:buClr>
              <a:buSzPts val="1100"/>
              <a:buChar char="●"/>
            </a:pPr>
            <a:r>
              <a:rPr b="1" lang="en" sz="1100"/>
              <a:t>Long-Term Market Trends</a:t>
            </a:r>
            <a:endParaRPr/>
          </a:p>
          <a:p>
            <a:pPr indent="-171450" lvl="0" marL="177800" rtl="0" algn="l">
              <a:lnSpc>
                <a:spcPct val="110000"/>
              </a:lnSpc>
              <a:spcBef>
                <a:spcPts val="800"/>
              </a:spcBef>
              <a:spcAft>
                <a:spcPts val="0"/>
              </a:spcAft>
              <a:buClr>
                <a:schemeClr val="dk1"/>
              </a:buClr>
              <a:buSzPts val="1100"/>
              <a:buChar char="●"/>
            </a:pPr>
            <a:r>
              <a:rPr b="1" lang="en" sz="1100"/>
              <a:t>Economic and Demographic Factors</a:t>
            </a:r>
            <a:endParaRPr/>
          </a:p>
          <a:p>
            <a:pPr indent="-171450" lvl="0" marL="177800" rtl="0" algn="l">
              <a:lnSpc>
                <a:spcPct val="110000"/>
              </a:lnSpc>
              <a:spcBef>
                <a:spcPts val="800"/>
              </a:spcBef>
              <a:spcAft>
                <a:spcPts val="0"/>
              </a:spcAft>
              <a:buClr>
                <a:schemeClr val="dk1"/>
              </a:buClr>
              <a:buSzPts val="1100"/>
              <a:buChar char="●"/>
            </a:pPr>
            <a:r>
              <a:rPr b="1" lang="en" sz="1100"/>
              <a:t>Economic and Demographic Factors</a:t>
            </a:r>
            <a:endParaRPr/>
          </a:p>
          <a:p>
            <a:pPr indent="-171450" lvl="0" marL="177800" rtl="0" algn="l">
              <a:lnSpc>
                <a:spcPct val="110000"/>
              </a:lnSpc>
              <a:spcBef>
                <a:spcPts val="800"/>
              </a:spcBef>
              <a:spcAft>
                <a:spcPts val="0"/>
              </a:spcAft>
              <a:buClr>
                <a:schemeClr val="dk1"/>
              </a:buClr>
              <a:buSzPts val="1100"/>
              <a:buChar char="●"/>
            </a:pPr>
            <a:r>
              <a:rPr b="1" lang="en" sz="1100"/>
              <a:t>Advanced Predictive Modeling</a:t>
            </a:r>
            <a:endParaRPr/>
          </a:p>
          <a:p>
            <a:pPr indent="-171450" lvl="0" marL="177800" rtl="0" algn="l">
              <a:lnSpc>
                <a:spcPct val="110000"/>
              </a:lnSpc>
              <a:spcBef>
                <a:spcPts val="800"/>
              </a:spcBef>
              <a:spcAft>
                <a:spcPts val="0"/>
              </a:spcAft>
              <a:buClr>
                <a:schemeClr val="dk1"/>
              </a:buClr>
              <a:buSzPts val="1100"/>
              <a:buChar char="●"/>
            </a:pPr>
            <a:r>
              <a:rPr b="1" lang="en" sz="1100"/>
              <a:t>Impact of Renovations</a:t>
            </a:r>
            <a:endParaRPr/>
          </a:p>
          <a:p>
            <a:pPr indent="-171450" lvl="0" marL="177800" rtl="0" algn="l">
              <a:lnSpc>
                <a:spcPct val="110000"/>
              </a:lnSpc>
              <a:spcBef>
                <a:spcPts val="800"/>
              </a:spcBef>
              <a:spcAft>
                <a:spcPts val="0"/>
              </a:spcAft>
              <a:buClr>
                <a:schemeClr val="dk1"/>
              </a:buClr>
              <a:buSzPts val="1100"/>
              <a:buChar char="●"/>
            </a:pPr>
            <a:r>
              <a:rPr b="1" lang="en" sz="1100"/>
              <a:t>Customer Segmentation and Targeting</a:t>
            </a:r>
            <a:endParaRPr/>
          </a:p>
          <a:p>
            <a:pPr indent="-171450" lvl="0" marL="177800" rtl="0" algn="l">
              <a:lnSpc>
                <a:spcPct val="110000"/>
              </a:lnSpc>
              <a:spcBef>
                <a:spcPts val="800"/>
              </a:spcBef>
              <a:spcAft>
                <a:spcPts val="0"/>
              </a:spcAft>
              <a:buClr>
                <a:schemeClr val="dk1"/>
              </a:buClr>
              <a:buSzPts val="1100"/>
              <a:buChar char="●"/>
            </a:pPr>
            <a:r>
              <a:rPr b="1" lang="en" sz="1100"/>
              <a:t>Impact of External Factors</a:t>
            </a:r>
            <a:endParaRPr/>
          </a:p>
          <a:p>
            <a:pPr indent="0" lvl="0" marL="0" rtl="0" algn="l">
              <a:lnSpc>
                <a:spcPct val="110000"/>
              </a:lnSpc>
              <a:spcBef>
                <a:spcPts val="800"/>
              </a:spcBef>
              <a:spcAft>
                <a:spcPts val="0"/>
              </a:spcAft>
              <a:buClr>
                <a:schemeClr val="dk1"/>
              </a:buClr>
              <a:buSzPts val="1100"/>
              <a:buNone/>
            </a:pPr>
            <a:r>
              <a:t/>
            </a:r>
            <a:endParaRPr b="1" sz="1100"/>
          </a:p>
          <a:p>
            <a:pPr indent="0" lvl="0" marL="0" rtl="0" algn="l">
              <a:lnSpc>
                <a:spcPct val="110000"/>
              </a:lnSpc>
              <a:spcBef>
                <a:spcPts val="800"/>
              </a:spcBef>
              <a:spcAft>
                <a:spcPts val="1200"/>
              </a:spcAft>
              <a:buClr>
                <a:schemeClr val="dk1"/>
              </a:buClr>
              <a:buSzPts val="1100"/>
              <a:buNone/>
            </a:pPr>
            <a:r>
              <a:rPr lang="en" sz="1400"/>
              <a:t>B</a:t>
            </a:r>
            <a:r>
              <a:rPr lang="en" sz="1400"/>
              <a:t>y continuously leveraging data analytics and staying attuned to market trends, Premiere Property Group can maintain a competitive edge in the dynamic King County real estate market.</a:t>
            </a:r>
            <a:endParaRPr sz="1400"/>
          </a:p>
        </p:txBody>
      </p:sp>
      <p:sp>
        <p:nvSpPr>
          <p:cNvPr id="246" name="Google Shape;246;p40"/>
          <p:cNvSpPr txBox="1"/>
          <p:nvPr>
            <p:ph idx="12" type="sldNum"/>
          </p:nvPr>
        </p:nvSpPr>
        <p:spPr>
          <a:xfrm>
            <a:off x="8046080" y="4649391"/>
            <a:ext cx="46434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247" name="Google Shape;247;p40"/>
          <p:cNvSpPr txBox="1"/>
          <p:nvPr/>
        </p:nvSpPr>
        <p:spPr>
          <a:xfrm>
            <a:off x="1143000" y="4982307"/>
            <a:ext cx="2220058" cy="113568"/>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spcBef>
                <a:spcPts val="0"/>
              </a:spcBef>
              <a:spcAft>
                <a:spcPts val="0"/>
              </a:spcAft>
              <a:buNone/>
            </a:pPr>
            <a:r>
              <a:rPr lang="en" sz="1400" u="sng">
                <a:solidFill>
                  <a:schemeClr val="hlink"/>
                </a:solidFill>
                <a:latin typeface="Open Sans Light"/>
                <a:ea typeface="Open Sans Light"/>
                <a:cs typeface="Open Sans Light"/>
                <a:sym typeface="Open Sans Light"/>
                <a:hlinkClick r:id="rId3"/>
              </a:rPr>
              <a:t>This Photo</a:t>
            </a:r>
            <a:r>
              <a:rPr lang="en" sz="1400">
                <a:solidFill>
                  <a:schemeClr val="dk1"/>
                </a:solidFill>
                <a:latin typeface="Open Sans Light"/>
                <a:ea typeface="Open Sans Light"/>
                <a:cs typeface="Open Sans Light"/>
                <a:sym typeface="Open Sans Light"/>
              </a:rPr>
              <a:t> by Unknown author is licensed under </a:t>
            </a:r>
            <a:r>
              <a:rPr lang="en" sz="1400" u="sng">
                <a:solidFill>
                  <a:schemeClr val="hlink"/>
                </a:solidFill>
                <a:latin typeface="Open Sans Light"/>
                <a:ea typeface="Open Sans Light"/>
                <a:cs typeface="Open Sans Light"/>
                <a:sym typeface="Open Sans Light"/>
                <a:hlinkClick r:id="rId4"/>
              </a:rPr>
              <a:t>CC BY-SA</a:t>
            </a:r>
            <a:r>
              <a:rPr lang="en" sz="1400">
                <a:solidFill>
                  <a:schemeClr val="dk1"/>
                </a:solidFill>
                <a:latin typeface="Open Sans Light"/>
                <a:ea typeface="Open Sans Light"/>
                <a:cs typeface="Open Sans Light"/>
                <a:sym typeface="Open Sans Light"/>
              </a:rPr>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ctrTitle"/>
          </p:nvPr>
        </p:nvSpPr>
        <p:spPr>
          <a:xfrm>
            <a:off x="722713" y="1158536"/>
            <a:ext cx="3137039" cy="2033237"/>
          </a:xfrm>
          <a:prstGeom prst="rect">
            <a:avLst/>
          </a:prstGeom>
          <a:noFill/>
          <a:ln>
            <a:noFill/>
          </a:ln>
        </p:spPr>
        <p:txBody>
          <a:bodyPr anchorCtr="0" anchor="ctr" bIns="34275" lIns="68575" spcFirstLastPara="1" rIns="68575" wrap="square" tIns="34275">
            <a:normAutofit/>
          </a:bodyPr>
          <a:lstStyle/>
          <a:p>
            <a:pPr indent="0" lvl="0" marL="0" rtl="0" algn="l">
              <a:lnSpc>
                <a:spcPct val="120000"/>
              </a:lnSpc>
              <a:spcBef>
                <a:spcPts val="0"/>
              </a:spcBef>
              <a:spcAft>
                <a:spcPts val="0"/>
              </a:spcAft>
              <a:buClr>
                <a:schemeClr val="dk1"/>
              </a:buClr>
              <a:buSzPts val="2400"/>
              <a:buFont typeface="Sorts Mill Goudy"/>
              <a:buNone/>
            </a:pPr>
            <a:r>
              <a:rPr lang="en"/>
              <a:t>QUERIES</a:t>
            </a:r>
            <a:endParaRPr/>
          </a:p>
        </p:txBody>
      </p:sp>
      <p:sp>
        <p:nvSpPr>
          <p:cNvPr id="253" name="Google Shape;253;p41"/>
          <p:cNvSpPr txBox="1"/>
          <p:nvPr>
            <p:ph idx="10" type="dt"/>
          </p:nvPr>
        </p:nvSpPr>
        <p:spPr>
          <a:xfrm>
            <a:off x="635795" y="4649391"/>
            <a:ext cx="2057400"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4/29/2024</a:t>
            </a:r>
            <a:endParaRPr/>
          </a:p>
        </p:txBody>
      </p:sp>
      <p:sp>
        <p:nvSpPr>
          <p:cNvPr id="254" name="Google Shape;254;p41"/>
          <p:cNvSpPr txBox="1"/>
          <p:nvPr>
            <p:ph idx="11" type="ftr"/>
          </p:nvPr>
        </p:nvSpPr>
        <p:spPr>
          <a:xfrm>
            <a:off x="5464969" y="4649391"/>
            <a:ext cx="2557463"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Sample Footer Text</a:t>
            </a:r>
            <a:endParaRPr/>
          </a:p>
        </p:txBody>
      </p:sp>
      <p:sp>
        <p:nvSpPr>
          <p:cNvPr id="255" name="Google Shape;255;p41"/>
          <p:cNvSpPr txBox="1"/>
          <p:nvPr>
            <p:ph idx="12" type="sldNum"/>
          </p:nvPr>
        </p:nvSpPr>
        <p:spPr>
          <a:xfrm>
            <a:off x="8536302" y="4749851"/>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729450" y="1322450"/>
            <a:ext cx="7688100" cy="76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06" name="Google Shape;106;p16"/>
          <p:cNvSpPr txBox="1"/>
          <p:nvPr>
            <p:ph idx="1" type="subTitle"/>
          </p:nvPr>
        </p:nvSpPr>
        <p:spPr>
          <a:xfrm>
            <a:off x="729625" y="2210475"/>
            <a:ext cx="7688100" cy="23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Advertising Campaign to encourage sales in King County</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 Data-driven recommendations</a:t>
            </a:r>
            <a:endParaRPr sz="2300"/>
          </a:p>
          <a:p>
            <a:pPr indent="0" lvl="0" marL="0" rtl="0" algn="l">
              <a:spcBef>
                <a:spcPts val="0"/>
              </a:spcBef>
              <a:spcAft>
                <a:spcPts val="0"/>
              </a:spcAft>
              <a:buNone/>
            </a:pPr>
            <a:r>
              <a:rPr lang="en" sz="2300"/>
              <a:t>● Model to predict house prices</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729625" y="2194325"/>
            <a:ext cx="7688100" cy="26433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Qn 1: Which features are most highly correlated with price?</a:t>
            </a:r>
            <a:endParaRPr/>
          </a:p>
          <a:p>
            <a:pPr indent="0" lvl="0" marL="0" rtl="0" algn="l">
              <a:lnSpc>
                <a:spcPct val="115000"/>
              </a:lnSpc>
              <a:spcBef>
                <a:spcPts val="1200"/>
              </a:spcBef>
              <a:spcAft>
                <a:spcPts val="0"/>
              </a:spcAft>
              <a:buNone/>
            </a:pPr>
            <a:r>
              <a:rPr lang="en"/>
              <a:t>Qn 2: Which features have the strongest correlations with other predictor variables?</a:t>
            </a:r>
            <a:endParaRPr/>
          </a:p>
          <a:p>
            <a:pPr indent="0" lvl="0" marL="0" rtl="0" algn="l">
              <a:lnSpc>
                <a:spcPct val="115000"/>
              </a:lnSpc>
              <a:spcBef>
                <a:spcPts val="1200"/>
              </a:spcBef>
              <a:spcAft>
                <a:spcPts val="0"/>
              </a:spcAft>
              <a:buNone/>
            </a:pPr>
            <a:r>
              <a:rPr lang="en"/>
              <a:t>Qn 3: What combinations of features is the best fit, in terms of predictive power, for a multiple regression model to predict house prices?</a:t>
            </a:r>
            <a:endParaRPr/>
          </a:p>
          <a:p>
            <a:pPr indent="0" lvl="0" marL="0" rtl="0" algn="l">
              <a:spcBef>
                <a:spcPts val="1200"/>
              </a:spcBef>
              <a:spcAft>
                <a:spcPts val="0"/>
              </a:spcAft>
              <a:buNone/>
            </a:pPr>
            <a:r>
              <a:t/>
            </a:r>
            <a:endParaRPr/>
          </a:p>
        </p:txBody>
      </p:sp>
      <p:sp>
        <p:nvSpPr>
          <p:cNvPr id="112" name="Google Shape;112;p17"/>
          <p:cNvSpPr txBox="1"/>
          <p:nvPr>
            <p:ph type="ctrTitle"/>
          </p:nvPr>
        </p:nvSpPr>
        <p:spPr>
          <a:xfrm>
            <a:off x="729450" y="1322450"/>
            <a:ext cx="76881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ctrTitle"/>
          </p:nvPr>
        </p:nvSpPr>
        <p:spPr>
          <a:xfrm>
            <a:off x="561075" y="618275"/>
            <a:ext cx="7688100" cy="73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18" name="Google Shape;118;p18"/>
          <p:cNvSpPr txBox="1"/>
          <p:nvPr>
            <p:ph idx="1" type="subTitle"/>
          </p:nvPr>
        </p:nvSpPr>
        <p:spPr>
          <a:xfrm>
            <a:off x="727950" y="1659400"/>
            <a:ext cx="7688100" cy="25719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2000"/>
              <a:t>● Obtain and analyse Data</a:t>
            </a:r>
            <a:endParaRPr sz="2000"/>
          </a:p>
          <a:p>
            <a:pPr indent="0" lvl="0" marL="0" rtl="0" algn="l">
              <a:lnSpc>
                <a:spcPct val="200000"/>
              </a:lnSpc>
              <a:spcBef>
                <a:spcPts val="0"/>
              </a:spcBef>
              <a:spcAft>
                <a:spcPts val="0"/>
              </a:spcAft>
              <a:buNone/>
            </a:pPr>
            <a:r>
              <a:rPr lang="en" sz="2000"/>
              <a:t>● Investigate features and gain insights</a:t>
            </a:r>
            <a:endParaRPr sz="2000"/>
          </a:p>
          <a:p>
            <a:pPr indent="0" lvl="0" marL="0" rtl="0" algn="l">
              <a:lnSpc>
                <a:spcPct val="200000"/>
              </a:lnSpc>
              <a:spcBef>
                <a:spcPts val="0"/>
              </a:spcBef>
              <a:spcAft>
                <a:spcPts val="0"/>
              </a:spcAft>
              <a:buNone/>
            </a:pPr>
            <a:r>
              <a:rPr lang="en" sz="2000"/>
              <a:t>● Build prediction model</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971550" y="281522"/>
            <a:ext cx="7200900" cy="982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2400">
                <a:solidFill>
                  <a:schemeClr val="accent1"/>
                </a:solidFill>
                <a:latin typeface="Lato"/>
                <a:ea typeface="Lato"/>
                <a:cs typeface="Lato"/>
                <a:sym typeface="Lato"/>
              </a:rPr>
              <a:t>C</a:t>
            </a:r>
            <a:r>
              <a:rPr lang="en" sz="2400">
                <a:solidFill>
                  <a:schemeClr val="accent1"/>
                </a:solidFill>
                <a:latin typeface="Lato"/>
                <a:ea typeface="Lato"/>
                <a:cs typeface="Lato"/>
                <a:sym typeface="Lato"/>
              </a:rPr>
              <a:t>orrelations between price and sqft_living;</a:t>
            </a:r>
            <a:endParaRPr sz="3900"/>
          </a:p>
        </p:txBody>
      </p:sp>
      <p:sp>
        <p:nvSpPr>
          <p:cNvPr id="124" name="Google Shape;124;p19"/>
          <p:cNvSpPr txBox="1"/>
          <p:nvPr>
            <p:ph idx="1" type="body"/>
          </p:nvPr>
        </p:nvSpPr>
        <p:spPr>
          <a:xfrm>
            <a:off x="971550" y="1263726"/>
            <a:ext cx="7200900" cy="3165300"/>
          </a:xfrm>
          <a:prstGeom prst="rect">
            <a:avLst/>
          </a:prstGeom>
        </p:spPr>
        <p:txBody>
          <a:bodyPr anchorCtr="0" anchor="t" bIns="34275" lIns="68575" spcFirstLastPara="1" rIns="68575" wrap="square" tIns="34275">
            <a:normAutofit/>
          </a:bodyPr>
          <a:lstStyle/>
          <a:p>
            <a:pPr indent="-349250" lvl="0" marL="457200" rtl="0" algn="l">
              <a:spcBef>
                <a:spcPts val="800"/>
              </a:spcBef>
              <a:spcAft>
                <a:spcPts val="0"/>
              </a:spcAft>
              <a:buSzPts val="1900"/>
              <a:buChar char="●"/>
            </a:pPr>
            <a:r>
              <a:rPr lang="en" sz="1900"/>
              <a:t>The graph below shows a  relatively strong positive correlations between price and sqft_living at 0.7, sqft_above at 0.61, sqft_living15 at 0.59 and number of bathrooms at 0.53.</a:t>
            </a:r>
            <a:endParaRPr sz="1900"/>
          </a:p>
          <a:p>
            <a:pPr indent="-349250" lvl="0" marL="457200" rtl="0" algn="l">
              <a:lnSpc>
                <a:spcPct val="115000"/>
              </a:lnSpc>
              <a:spcBef>
                <a:spcPts val="0"/>
              </a:spcBef>
              <a:spcAft>
                <a:spcPts val="0"/>
              </a:spcAft>
              <a:buSzPts val="1900"/>
              <a:buChar char="●"/>
            </a:pPr>
            <a:r>
              <a:rPr lang="en" sz="1900"/>
              <a:t>The weakest positive correlations were between price and number of bedrooms at 0.31, sqft_lot at 0.09, number of floors at 0.26 and sqft_lot15 at 0.08.</a:t>
            </a:r>
            <a:endParaRPr sz="1900"/>
          </a:p>
          <a:p>
            <a:pPr indent="-349250" lvl="0" marL="457200" rtl="0" algn="l">
              <a:lnSpc>
                <a:spcPct val="115000"/>
              </a:lnSpc>
              <a:spcBef>
                <a:spcPts val="0"/>
              </a:spcBef>
              <a:spcAft>
                <a:spcPts val="0"/>
              </a:spcAft>
              <a:buSzPts val="1900"/>
              <a:buChar char="●"/>
            </a:pPr>
            <a:r>
              <a:rPr lang="en" sz="1900"/>
              <a:t>The weakest inverse correlations were between price and zipcode and age at -0.05, and month sold at -0.01.</a:t>
            </a:r>
            <a:endParaRPr sz="19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721425" y="0"/>
            <a:ext cx="75649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971550" y="314922"/>
            <a:ext cx="7200900" cy="982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2220"/>
              <a:t>I</a:t>
            </a:r>
            <a:r>
              <a:rPr lang="en" sz="2220"/>
              <a:t>nvestigation on house price trends over the year and over the specific months/seasons.</a:t>
            </a:r>
            <a:endParaRPr sz="2220"/>
          </a:p>
        </p:txBody>
      </p:sp>
      <p:pic>
        <p:nvPicPr>
          <p:cNvPr id="135" name="Google Shape;135;p21"/>
          <p:cNvPicPr preferRelativeResize="0"/>
          <p:nvPr/>
        </p:nvPicPr>
        <p:blipFill>
          <a:blip r:embed="rId3">
            <a:alphaModFix/>
          </a:blip>
          <a:stretch>
            <a:fillRect/>
          </a:stretch>
        </p:blipFill>
        <p:spPr>
          <a:xfrm>
            <a:off x="0" y="1297125"/>
            <a:ext cx="9144000" cy="384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971550" y="632224"/>
            <a:ext cx="7200900" cy="593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The graph above concludes that:</a:t>
            </a:r>
            <a:endParaRPr/>
          </a:p>
          <a:p>
            <a:pPr indent="0" lvl="0" marL="0" rtl="0" algn="l">
              <a:spcBef>
                <a:spcPts val="0"/>
              </a:spcBef>
              <a:spcAft>
                <a:spcPts val="0"/>
              </a:spcAft>
              <a:buNone/>
            </a:pPr>
            <a:r>
              <a:t/>
            </a:r>
            <a:endParaRPr/>
          </a:p>
        </p:txBody>
      </p:sp>
      <p:sp>
        <p:nvSpPr>
          <p:cNvPr id="141" name="Google Shape;141;p22"/>
          <p:cNvSpPr txBox="1"/>
          <p:nvPr>
            <p:ph idx="1" type="body"/>
          </p:nvPr>
        </p:nvSpPr>
        <p:spPr>
          <a:xfrm>
            <a:off x="971550" y="1696641"/>
            <a:ext cx="7200900" cy="2732400"/>
          </a:xfrm>
          <a:prstGeom prst="rect">
            <a:avLst/>
          </a:prstGeom>
        </p:spPr>
        <p:txBody>
          <a:bodyPr anchorCtr="0" anchor="t" bIns="34275" lIns="68575" spcFirstLastPara="1" rIns="68575" wrap="square" tIns="34275">
            <a:normAutofit fontScale="92500" lnSpcReduction="10000"/>
          </a:bodyPr>
          <a:lstStyle/>
          <a:p>
            <a:pPr indent="-369570" lvl="0" marL="457200" rtl="0" algn="l">
              <a:lnSpc>
                <a:spcPct val="100000"/>
              </a:lnSpc>
              <a:spcBef>
                <a:spcPts val="1200"/>
              </a:spcBef>
              <a:spcAft>
                <a:spcPts val="0"/>
              </a:spcAft>
              <a:buSzPct val="100000"/>
              <a:buChar char="●"/>
            </a:pPr>
            <a:r>
              <a:rPr lang="en" sz="2400"/>
              <a:t>That house prices were on a steady rise from 2014 to 2015 with the highest house prices recorded in the month of April and the lowest in the month of February. </a:t>
            </a:r>
            <a:endParaRPr sz="2400"/>
          </a:p>
          <a:p>
            <a:pPr indent="-369570" lvl="0" marL="457200" rtl="0" algn="l">
              <a:lnSpc>
                <a:spcPct val="100000"/>
              </a:lnSpc>
              <a:spcBef>
                <a:spcPts val="0"/>
              </a:spcBef>
              <a:spcAft>
                <a:spcPts val="0"/>
              </a:spcAft>
              <a:buSzPct val="100000"/>
              <a:buChar char="●"/>
            </a:pPr>
            <a:r>
              <a:rPr lang="en" sz="2400"/>
              <a:t>Investigations are required to find out why house prices drastically rose between February and April and why prices fell between June and September.</a:t>
            </a:r>
            <a:endParaRPr sz="24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